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2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jJirgMXeujcfV1/8LDYDyoWaF7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" name="Google Shape;3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" name="Google Shape;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" name="Google Shape;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6"/>
          <p:cNvSpPr txBox="1">
            <a:spLocks noGrp="1"/>
          </p:cNvSpPr>
          <p:nvPr>
            <p:ph type="ctrTitle"/>
          </p:nvPr>
        </p:nvSpPr>
        <p:spPr>
          <a:xfrm>
            <a:off x="685800" y="321967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7"/>
          <p:cNvSpPr txBox="1">
            <a:spLocks noGrp="1"/>
          </p:cNvSpPr>
          <p:nvPr>
            <p:ph type="title"/>
          </p:nvPr>
        </p:nvSpPr>
        <p:spPr>
          <a:xfrm>
            <a:off x="457200" y="212405"/>
            <a:ext cx="5027837" cy="75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31126"/>
              </a:buClr>
              <a:buSzPts val="2800"/>
              <a:buFont typeface="Arial"/>
              <a:buNone/>
              <a:defRPr sz="2800">
                <a:solidFill>
                  <a:srgbClr val="B311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7"/>
          <p:cNvSpPr txBox="1">
            <a:spLocks noGrp="1"/>
          </p:cNvSpPr>
          <p:nvPr>
            <p:ph type="body" idx="1"/>
          </p:nvPr>
        </p:nvSpPr>
        <p:spPr>
          <a:xfrm>
            <a:off x="457200" y="1184227"/>
            <a:ext cx="8229600" cy="494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B31126"/>
              </a:buClr>
              <a:buSzPts val="3200"/>
              <a:buChar char="•"/>
              <a:defRPr/>
            </a:lvl1pPr>
            <a:lvl2pPr marL="914400" marR="0" lvl="1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31126"/>
              </a:buClr>
              <a:buSzPts val="2400"/>
              <a:buFont typeface="Noto Sans Symbols"/>
              <a:buNone/>
              <a:defRPr sz="2400">
                <a:solidFill>
                  <a:srgbClr val="101B42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9"/>
          <p:cNvSpPr txBox="1">
            <a:spLocks noGrp="1"/>
          </p:cNvSpPr>
          <p:nvPr>
            <p:ph type="title"/>
          </p:nvPr>
        </p:nvSpPr>
        <p:spPr>
          <a:xfrm>
            <a:off x="375212" y="274639"/>
            <a:ext cx="8311588" cy="75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31126"/>
              </a:buClr>
              <a:buSzPts val="2800"/>
              <a:buFont typeface="Arial"/>
              <a:buNone/>
              <a:defRPr sz="2800">
                <a:solidFill>
                  <a:srgbClr val="B311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9"/>
          <p:cNvSpPr txBox="1"/>
          <p:nvPr/>
        </p:nvSpPr>
        <p:spPr>
          <a:xfrm>
            <a:off x="375212" y="1169007"/>
            <a:ext cx="8311588" cy="4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1B42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101B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29"/>
          <p:cNvSpPr txBox="1">
            <a:spLocks noGrp="1"/>
          </p:cNvSpPr>
          <p:nvPr>
            <p:ph type="body" idx="1"/>
          </p:nvPr>
        </p:nvSpPr>
        <p:spPr>
          <a:xfrm>
            <a:off x="374650" y="1168400"/>
            <a:ext cx="8413750" cy="466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01B42"/>
              </a:buClr>
              <a:buSzPts val="3200"/>
              <a:buChar char="•"/>
              <a:defRPr>
                <a:solidFill>
                  <a:srgbClr val="101B42"/>
                </a:solidFill>
              </a:defRPr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101B42"/>
              </a:buClr>
              <a:buSzPts val="2800"/>
              <a:buChar char="–"/>
              <a:defRPr>
                <a:solidFill>
                  <a:srgbClr val="101B42"/>
                </a:solidFill>
              </a:defRPr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01B42"/>
              </a:buClr>
              <a:buSzPts val="2400"/>
              <a:buChar char="•"/>
              <a:defRPr>
                <a:solidFill>
                  <a:srgbClr val="101B42"/>
                </a:solidFill>
              </a:defRPr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01B42"/>
              </a:buClr>
              <a:buSzPts val="2000"/>
              <a:buChar char="–"/>
              <a:defRPr>
                <a:solidFill>
                  <a:srgbClr val="101B42"/>
                </a:solidFill>
              </a:defRPr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01B42"/>
              </a:buClr>
              <a:buSzPts val="2000"/>
              <a:buChar char="»"/>
              <a:defRPr>
                <a:solidFill>
                  <a:srgbClr val="101B42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8"/>
          <p:cNvSpPr txBox="1">
            <a:spLocks noGrp="1"/>
          </p:cNvSpPr>
          <p:nvPr>
            <p:ph type="title"/>
          </p:nvPr>
        </p:nvSpPr>
        <p:spPr>
          <a:xfrm>
            <a:off x="722313" y="2395746"/>
            <a:ext cx="7772400" cy="995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31126"/>
              </a:buClr>
              <a:buSzPts val="3000"/>
              <a:buFont typeface="Arial"/>
              <a:buNone/>
              <a:defRPr sz="3000" b="1" cap="none">
                <a:solidFill>
                  <a:srgbClr val="B311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722313" y="3544888"/>
            <a:ext cx="7772400" cy="111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>
            <a:spLocks noGrp="1"/>
          </p:cNvSpPr>
          <p:nvPr>
            <p:ph type="title"/>
          </p:nvPr>
        </p:nvSpPr>
        <p:spPr>
          <a:xfrm>
            <a:off x="457200" y="212405"/>
            <a:ext cx="5027837" cy="75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31126"/>
              </a:buClr>
              <a:buSzPts val="2800"/>
              <a:buFont typeface="Arial"/>
              <a:buNone/>
              <a:defRPr sz="2800">
                <a:solidFill>
                  <a:srgbClr val="B311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body" idx="1"/>
          </p:nvPr>
        </p:nvSpPr>
        <p:spPr>
          <a:xfrm>
            <a:off x="457200" y="1184227"/>
            <a:ext cx="4116261" cy="494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B31126"/>
              </a:buClr>
              <a:buSzPts val="3200"/>
              <a:buChar char="•"/>
              <a:defRPr/>
            </a:lvl1pPr>
            <a:lvl2pPr marL="914400" marR="0" lvl="1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31126"/>
              </a:buClr>
              <a:buSzPts val="2400"/>
              <a:buFont typeface="Noto Sans Symbols"/>
              <a:buNone/>
              <a:defRPr sz="2400">
                <a:solidFill>
                  <a:srgbClr val="101B42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2"/>
          </p:nvPr>
        </p:nvSpPr>
        <p:spPr>
          <a:xfrm>
            <a:off x="4742385" y="1184227"/>
            <a:ext cx="4116261" cy="494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B31126"/>
              </a:buClr>
              <a:buSzPts val="3200"/>
              <a:buChar char="•"/>
              <a:defRPr/>
            </a:lvl1pPr>
            <a:lvl2pPr marL="914400" marR="0" lvl="1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B31126"/>
              </a:buClr>
              <a:buSzPts val="2400"/>
              <a:buFont typeface="Noto Sans Symbols"/>
              <a:buNone/>
              <a:defRPr sz="2400">
                <a:solidFill>
                  <a:srgbClr val="101B42"/>
                </a:solidFill>
              </a:defRPr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lly.Schober@ssmhealth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pLXJm16iiB8?feature=oembed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dc4c_-8kZo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d7xaewzZM8?feature=oemb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"/>
          <p:cNvSpPr txBox="1">
            <a:spLocks noGrp="1"/>
          </p:cNvSpPr>
          <p:nvPr>
            <p:ph type="ctrTitle"/>
          </p:nvPr>
        </p:nvSpPr>
        <p:spPr>
          <a:xfrm>
            <a:off x="685800" y="2382983"/>
            <a:ext cx="7772400" cy="29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Seizure!  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Identification and Emergency Management</a:t>
            </a:r>
            <a:br>
              <a:rPr lang="en-US" sz="3100" dirty="0"/>
            </a:br>
            <a:r>
              <a:rPr lang="en-US" sz="2000" dirty="0"/>
              <a:t>                                  </a:t>
            </a:r>
            <a:br>
              <a:rPr lang="en-US" sz="2000" dirty="0"/>
            </a:br>
            <a:r>
              <a:rPr lang="en-US" sz="2000" dirty="0"/>
              <a:t>                                  Kelly M Schober, RN, MSN, CPNP, APRN</a:t>
            </a:r>
            <a:br>
              <a:rPr lang="en-US" sz="2000" dirty="0"/>
            </a:br>
            <a:r>
              <a:rPr lang="en-US" sz="2000" dirty="0"/>
              <a:t>                                  Pediatric Neurology</a:t>
            </a:r>
            <a:br>
              <a:rPr lang="en-US" sz="2000" dirty="0"/>
            </a:br>
            <a:r>
              <a:rPr lang="en-US" sz="2000" dirty="0"/>
              <a:t>                                  SSM Cardinal Glennon Children’s Hospital</a:t>
            </a:r>
            <a:br>
              <a:rPr lang="en-US" sz="2000" dirty="0"/>
            </a:br>
            <a:r>
              <a:rPr lang="en-US" sz="2000" dirty="0"/>
              <a:t>                                  </a:t>
            </a:r>
            <a:r>
              <a:rPr lang="en-US" sz="2000" dirty="0">
                <a:hlinkClick r:id="rId3"/>
              </a:rPr>
              <a:t>Kelly.Schober@ssmhealth.com</a:t>
            </a:r>
            <a:br>
              <a:rPr lang="en-US" sz="2000" dirty="0"/>
            </a:br>
            <a:r>
              <a:rPr lang="en-US" sz="2000" dirty="0"/>
              <a:t>                                  </a:t>
            </a:r>
            <a:r>
              <a:rPr lang="en-US" sz="2000"/>
              <a:t>314-577-5338 office</a:t>
            </a:r>
            <a:br>
              <a:rPr lang="en-US" sz="2000" dirty="0"/>
            </a:br>
            <a:endParaRPr sz="2000" dirty="0"/>
          </a:p>
        </p:txBody>
      </p:sp>
      <p:sp>
        <p:nvSpPr>
          <p:cNvPr id="39" name="Google Shape;39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BCDC9-9C7F-419F-B17E-C234B939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2405"/>
            <a:ext cx="5027837" cy="675362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describe? Brief and basic!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715D-4B36-46CC-8DFE-582762712E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5400" indent="0">
              <a:buNone/>
            </a:pPr>
            <a:r>
              <a:rPr lang="en-US" dirty="0"/>
              <a:t>Generalized:</a:t>
            </a:r>
          </a:p>
          <a:p>
            <a:pPr marL="25400" indent="0">
              <a:buNone/>
            </a:pPr>
            <a:endParaRPr lang="en-US" sz="2400" dirty="0"/>
          </a:p>
          <a:p>
            <a:pPr marL="25400" indent="0">
              <a:buNone/>
            </a:pPr>
            <a:r>
              <a:rPr lang="en-US" sz="2400" dirty="0"/>
              <a:t>Body posture…</a:t>
            </a:r>
          </a:p>
          <a:p>
            <a:pPr marL="25400" indent="0">
              <a:buNone/>
            </a:pPr>
            <a:r>
              <a:rPr lang="en-US" sz="2400" dirty="0"/>
              <a:t>             Stiff or limp?</a:t>
            </a:r>
          </a:p>
          <a:p>
            <a:pPr marL="25400" indent="0">
              <a:buNone/>
            </a:pPr>
            <a:r>
              <a:rPr lang="en-US" sz="2400" dirty="0"/>
              <a:t>Shaking…</a:t>
            </a:r>
          </a:p>
          <a:p>
            <a:pPr marL="25400" indent="0">
              <a:buNone/>
            </a:pPr>
            <a:r>
              <a:rPr lang="en-US" sz="2400" dirty="0"/>
              <a:t>       Jerking, twitch or tremor</a:t>
            </a:r>
          </a:p>
          <a:p>
            <a:pPr marL="25400" indent="0">
              <a:buNone/>
            </a:pPr>
            <a:endParaRPr lang="en-US" sz="2400" dirty="0"/>
          </a:p>
          <a:p>
            <a:pPr marL="25400" indent="0">
              <a:buNone/>
            </a:pPr>
            <a:r>
              <a:rPr lang="en-US" sz="2400" dirty="0"/>
              <a:t>No change in either?</a:t>
            </a:r>
          </a:p>
          <a:p>
            <a:pPr marL="25400" indent="0">
              <a:buNone/>
            </a:pPr>
            <a:r>
              <a:rPr lang="en-US" sz="2400" dirty="0"/>
              <a:t>       non-motor type </a:t>
            </a:r>
          </a:p>
          <a:p>
            <a:pPr marL="25400" indent="0">
              <a:buNone/>
            </a:pPr>
            <a:r>
              <a:rPr lang="en-US" sz="1600" dirty="0"/>
              <a:t>           (subtle eye movement or lid flutter)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9E16D-FADF-44F7-89CE-086BF5261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64383-2639-4867-97B8-01BA68441F19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marL="25400" indent="0">
              <a:buNone/>
            </a:pPr>
            <a:r>
              <a:rPr lang="en-US" dirty="0"/>
              <a:t>Focal:</a:t>
            </a:r>
          </a:p>
          <a:p>
            <a:pPr marL="25400" indent="0">
              <a:buNone/>
            </a:pPr>
            <a:endParaRPr lang="en-US" sz="2200" dirty="0"/>
          </a:p>
          <a:p>
            <a:pPr marL="25400" indent="0">
              <a:buNone/>
            </a:pPr>
            <a:r>
              <a:rPr lang="en-US" sz="2200" dirty="0"/>
              <a:t>Body posture, Shaking </a:t>
            </a:r>
          </a:p>
          <a:p>
            <a:pPr marL="25400" indent="0">
              <a:buNone/>
            </a:pPr>
            <a:r>
              <a:rPr lang="en-US" sz="1400" i="1" dirty="0"/>
              <a:t>(same as generalized) </a:t>
            </a:r>
          </a:p>
          <a:p>
            <a:pPr marL="25400" indent="0">
              <a:buNone/>
            </a:pPr>
            <a:r>
              <a:rPr lang="en-US" sz="2400" dirty="0"/>
              <a:t>                 </a:t>
            </a:r>
            <a:r>
              <a:rPr lang="en-US" sz="3000" dirty="0"/>
              <a:t>+</a:t>
            </a:r>
          </a:p>
          <a:p>
            <a:pPr marL="25400" indent="0">
              <a:buNone/>
            </a:pPr>
            <a:r>
              <a:rPr lang="en-US" sz="2400" dirty="0"/>
              <a:t>Lip smacking, repetitive picking, clapping or rocking</a:t>
            </a:r>
          </a:p>
          <a:p>
            <a:pPr marL="25400" indent="0">
              <a:buNone/>
            </a:pPr>
            <a:endParaRPr lang="en-US" sz="2400" dirty="0"/>
          </a:p>
          <a:p>
            <a:pPr marL="25400" indent="0">
              <a:buNone/>
            </a:pPr>
            <a:r>
              <a:rPr lang="en-US" sz="2400" dirty="0"/>
              <a:t>No change in either?</a:t>
            </a:r>
          </a:p>
          <a:p>
            <a:pPr marL="25400" indent="0">
              <a:buNone/>
            </a:pPr>
            <a:r>
              <a:rPr lang="en-US" sz="2400" dirty="0"/>
              <a:t>       non-motor type </a:t>
            </a:r>
          </a:p>
          <a:p>
            <a:pPr marL="25400" indent="0">
              <a:buNone/>
            </a:pPr>
            <a:r>
              <a:rPr lang="en-US" sz="1600" dirty="0"/>
              <a:t>(but child may report change in sensation, thinking, hearing, vision, stomach symptoms)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473D2B-421F-4924-8443-DF5C52461549}"/>
              </a:ext>
            </a:extLst>
          </p:cNvPr>
          <p:cNvSpPr txBox="1"/>
          <p:nvPr/>
        </p:nvSpPr>
        <p:spPr>
          <a:xfrm>
            <a:off x="3801862" y="6087368"/>
            <a:ext cx="1344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Get video!</a:t>
            </a:r>
          </a:p>
        </p:txBody>
      </p:sp>
    </p:spTree>
    <p:extLst>
      <p:ext uri="{BB962C8B-B14F-4D97-AF65-F5344CB8AC3E}">
        <p14:creationId xmlns:p14="http://schemas.microsoft.com/office/powerpoint/2010/main" val="280371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D1AB-B3DE-4616-8171-4BA75C7B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 seizure, now what?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A3121-6AF9-4777-BF08-FDBBC0298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022" y="986968"/>
            <a:ext cx="4116261" cy="4763811"/>
          </a:xfrm>
        </p:spPr>
        <p:txBody>
          <a:bodyPr>
            <a:normAutofit lnSpcReduction="10000"/>
          </a:bodyPr>
          <a:lstStyle/>
          <a:p>
            <a:pPr marL="25400" indent="0">
              <a:buNone/>
            </a:pPr>
            <a:r>
              <a:rPr lang="en-US" dirty="0"/>
              <a:t>DO! </a:t>
            </a:r>
          </a:p>
          <a:p>
            <a:r>
              <a:rPr lang="en-US" sz="1400" dirty="0"/>
              <a:t>Stay with the person and </a:t>
            </a:r>
            <a:r>
              <a:rPr lang="en-US" sz="1400" i="1" u="sng" dirty="0">
                <a:solidFill>
                  <a:srgbClr val="FF0000"/>
                </a:solidFill>
              </a:rPr>
              <a:t>time the event</a:t>
            </a:r>
            <a:r>
              <a:rPr lang="en-US" sz="1400" dirty="0"/>
              <a:t>, but send someone else for help</a:t>
            </a:r>
          </a:p>
          <a:p>
            <a:r>
              <a:rPr lang="en-US" sz="1400" dirty="0"/>
              <a:t>Assist them on to ground if they are on elevated surface or chair</a:t>
            </a:r>
          </a:p>
          <a:p>
            <a:r>
              <a:rPr lang="en-US" sz="1400" dirty="0"/>
              <a:t>Turn them on the side if they are not aware or not responsive to you</a:t>
            </a:r>
          </a:p>
          <a:p>
            <a:r>
              <a:rPr lang="en-US" sz="1400" i="1" u="sng" dirty="0">
                <a:solidFill>
                  <a:srgbClr val="C00000"/>
                </a:solidFill>
              </a:rPr>
              <a:t>get video </a:t>
            </a:r>
            <a:r>
              <a:rPr lang="en-US" sz="1400" dirty="0"/>
              <a:t>to give to parents if possible</a:t>
            </a:r>
          </a:p>
          <a:p>
            <a:r>
              <a:rPr lang="en-US" sz="1400" dirty="0"/>
              <a:t>Call 911 if:</a:t>
            </a:r>
          </a:p>
          <a:p>
            <a:pPr marL="25400" indent="0">
              <a:buNone/>
            </a:pPr>
            <a:r>
              <a:rPr lang="en-US" sz="1400" dirty="0"/>
              <a:t>	1</a:t>
            </a:r>
            <a:r>
              <a:rPr lang="en-US" sz="1400" baseline="30000" dirty="0"/>
              <a:t>st</a:t>
            </a:r>
            <a:r>
              <a:rPr lang="en-US" sz="1400" dirty="0"/>
              <a:t> time seizure</a:t>
            </a:r>
          </a:p>
          <a:p>
            <a:pPr marL="25400" indent="0">
              <a:buNone/>
            </a:pPr>
            <a:r>
              <a:rPr lang="en-US" sz="1400" dirty="0"/>
              <a:t>	Any seizure that lasts &gt;5minutes</a:t>
            </a:r>
          </a:p>
          <a:p>
            <a:pPr marL="25400" indent="0">
              <a:buNone/>
            </a:pPr>
            <a:r>
              <a:rPr lang="en-US" sz="1400" dirty="0"/>
              <a:t>	Having back-to-back seizures</a:t>
            </a:r>
          </a:p>
          <a:p>
            <a:pPr marL="25400" indent="0">
              <a:buNone/>
            </a:pPr>
            <a:r>
              <a:rPr lang="en-US" sz="1400" dirty="0"/>
              <a:t>	turning blue or difficulty breathing</a:t>
            </a:r>
          </a:p>
          <a:p>
            <a:pPr marL="25400" indent="0">
              <a:buNone/>
            </a:pPr>
            <a:r>
              <a:rPr lang="en-US" sz="1400" dirty="0"/>
              <a:t>	seizure occurs in water</a:t>
            </a:r>
          </a:p>
          <a:p>
            <a:pPr marL="25400" indent="0">
              <a:buNone/>
            </a:pPr>
            <a:r>
              <a:rPr lang="en-US" sz="1400" dirty="0"/>
              <a:t>	injury has occurred during seizure</a:t>
            </a:r>
          </a:p>
          <a:p>
            <a:pPr marL="25400" indent="0">
              <a:buNone/>
            </a:pPr>
            <a:r>
              <a:rPr lang="en-US" sz="1400"/>
              <a:t>                 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BDE8A-4764-4761-A93B-363F35CEAF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A7B811-E7CE-4796-AD1C-E3BE5C59A08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77895" y="833358"/>
            <a:ext cx="4116261" cy="4941936"/>
          </a:xfrm>
        </p:spPr>
        <p:txBody>
          <a:bodyPr/>
          <a:lstStyle/>
          <a:p>
            <a:pPr marL="25400" indent="0">
              <a:buNone/>
            </a:pPr>
            <a:r>
              <a:rPr lang="en-US" dirty="0"/>
              <a:t>Don’t!</a:t>
            </a:r>
          </a:p>
          <a:p>
            <a:pPr marL="25400" indent="0">
              <a:buNone/>
            </a:pPr>
            <a:endParaRPr lang="en-US" dirty="0"/>
          </a:p>
          <a:p>
            <a:r>
              <a:rPr lang="en-US" sz="1400" dirty="0"/>
              <a:t>Put anything in the mouth (it is impossible to swallow your tongue)</a:t>
            </a:r>
          </a:p>
          <a:p>
            <a:r>
              <a:rPr lang="en-US" sz="1400" dirty="0"/>
              <a:t>Restrain the person</a:t>
            </a:r>
          </a:p>
          <a:p>
            <a:r>
              <a:rPr lang="en-US" sz="1400" dirty="0"/>
              <a:t>Think seizure is contagious, you can’t catch it from other persons</a:t>
            </a:r>
          </a:p>
          <a:p>
            <a:r>
              <a:rPr lang="en-US" sz="1400" dirty="0"/>
              <a:t>Think only people with medical problems, autism or behavioral health problems have seizures</a:t>
            </a:r>
          </a:p>
          <a:p>
            <a:r>
              <a:rPr lang="en-US" sz="1400" dirty="0"/>
              <a:t>Think seizure is still going on just because person is sluggish or not back to baseline (post-ictal = Recovery)  </a:t>
            </a:r>
          </a:p>
          <a:p>
            <a:pPr marL="25400" indent="0">
              <a:buNone/>
            </a:pP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215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241B-10EA-4F7A-8B46-FC5401EC7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/>
              <a:t>More to “Do’s”!  </a:t>
            </a:r>
            <a:br>
              <a:rPr lang="en-US" b="1" i="1"/>
            </a:br>
            <a:r>
              <a:rPr lang="en-US" b="1"/>
              <a:t>Seizure </a:t>
            </a:r>
            <a:r>
              <a:rPr lang="en-US" b="1" dirty="0"/>
              <a:t>Action Plan and Rescue Medication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F366AF-5438-4E18-A005-F9161FB2E3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CF2E-29DD-4443-AE13-E28B98291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5400" indent="0" algn="ctr">
              <a:buNone/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Seizure Action Plan:  </a:t>
            </a:r>
          </a:p>
          <a:p>
            <a:pPr marL="25400" indent="0">
              <a:buNone/>
            </a:pPr>
            <a:r>
              <a:rPr lang="en-US" sz="2400" u="sng" dirty="0"/>
              <a:t>Document specific for each child: </a:t>
            </a:r>
          </a:p>
          <a:p>
            <a:pPr marL="25400" indent="0">
              <a:buNone/>
            </a:pPr>
            <a:r>
              <a:rPr lang="en-US" sz="2400" dirty="0"/>
              <a:t>	Type/description/frequency of past seizures </a:t>
            </a:r>
          </a:p>
          <a:p>
            <a:pPr marL="25400" indent="0">
              <a:buNone/>
            </a:pPr>
            <a:r>
              <a:rPr lang="en-US" sz="2400" dirty="0"/>
              <a:t>	First aid/emergency care specific for the child</a:t>
            </a:r>
          </a:p>
          <a:p>
            <a:pPr marL="25400" indent="0">
              <a:buNone/>
            </a:pPr>
            <a:r>
              <a:rPr lang="en-US" sz="2400" dirty="0"/>
              <a:t>           Seizure Precautions for that child</a:t>
            </a:r>
          </a:p>
          <a:p>
            <a:pPr marL="25400" indent="0">
              <a:buNone/>
            </a:pPr>
            <a:r>
              <a:rPr lang="en-US" sz="2400" dirty="0"/>
              <a:t>	Rescue med if indicated and name/route/when to give</a:t>
            </a:r>
          </a:p>
          <a:p>
            <a:pPr marL="25400" indent="0" algn="ctr">
              <a:buNone/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Seizure Rescue Medication:</a:t>
            </a:r>
          </a:p>
          <a:p>
            <a:pPr marL="25400" indent="0">
              <a:buNone/>
            </a:pP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	</a:t>
            </a:r>
            <a:r>
              <a:rPr lang="en-US" sz="2400" dirty="0" err="1">
                <a:solidFill>
                  <a:schemeClr val="tx1"/>
                </a:solidFill>
              </a:rPr>
              <a:t>Diastat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Rectal, any age </a:t>
            </a:r>
            <a:r>
              <a:rPr 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(only option for &lt;5years)</a:t>
            </a:r>
          </a:p>
          <a:p>
            <a:pPr marL="25400" indent="0">
              <a:buNone/>
            </a:pP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Valtoco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Nasal, 6&amp;up, 1 or 2 sprays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(depends on dose)</a:t>
            </a:r>
          </a:p>
          <a:p>
            <a:pPr marL="25400" indent="0">
              <a:buNone/>
            </a:pP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	</a:t>
            </a:r>
            <a:r>
              <a:rPr lang="en-US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Nayzilam</a:t>
            </a:r>
            <a:r>
              <a:rPr lang="en-US" sz="2400" dirty="0">
                <a:solidFill>
                  <a:schemeClr val="tx1"/>
                </a:solidFill>
                <a:sym typeface="Wingdings" panose="05000000000000000000" pitchFamily="2" charset="2"/>
              </a:rPr>
              <a:t> Nasal 12&amp;up, 1 spray 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(only comes in one dose)</a:t>
            </a:r>
          </a:p>
          <a:p>
            <a:pPr marL="25400" indent="0">
              <a:buNone/>
            </a:pP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                                                     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1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DE35-BD1F-4682-AA06-8BE5CF9A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Co-morbidities of Epilepsy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93C223-DE43-40F5-8008-160E35557E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4F175-9665-42B6-B96A-BBD567D08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5400" indent="0">
              <a:buNone/>
            </a:pPr>
            <a:r>
              <a:rPr lang="en-US" dirty="0"/>
              <a:t>     </a:t>
            </a:r>
            <a:r>
              <a:rPr lang="en-US" sz="2800" dirty="0">
                <a:solidFill>
                  <a:schemeClr val="tx1"/>
                </a:solidFill>
              </a:rPr>
              <a:t>1. 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ADHD:</a:t>
            </a:r>
          </a:p>
          <a:p>
            <a:pPr lvl="1"/>
            <a:r>
              <a:rPr lang="en-US" sz="2000" dirty="0"/>
              <a:t>Most common co-occurring disorder in Epilepsy</a:t>
            </a:r>
          </a:p>
          <a:p>
            <a:pPr lvl="1"/>
            <a:r>
              <a:rPr lang="en-US" sz="2000" dirty="0"/>
              <a:t>30-40/100 people with epilepsy will have ADHD vs. 7-9/100 in general population</a:t>
            </a:r>
          </a:p>
          <a:p>
            <a:pPr marL="5080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2. 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disabilities</a:t>
            </a:r>
          </a:p>
          <a:p>
            <a:pPr marL="1022350" lvl="1" indent="-514350">
              <a:buAutoNum type="arabicPeriod" startAt="3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Mood disorders</a:t>
            </a:r>
          </a:p>
          <a:p>
            <a:pPr marL="1022350" lvl="1" indent="-514350">
              <a:buAutoNum type="arabicPeriod" startAt="3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Anxiety</a:t>
            </a:r>
          </a:p>
          <a:p>
            <a:pPr marL="508000" lvl="1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 of support for some students:  504 plans, establishing rapport with school counselor, and/or therapist, counselor outside of school, Neuropsychological testing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11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BFE7D-8ADF-40B1-9FB8-0B74B33F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136525"/>
            <a:ext cx="8311588" cy="98599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Thank you for partnering with us to support students with seizures!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D10E433-5356-4A54-9228-37FC85804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D986F-8E08-4245-B009-767D66AC0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650" y="1168400"/>
            <a:ext cx="8413750" cy="4610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Everyone know the 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eizure </a:t>
            </a: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ction 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lan</a:t>
            </a:r>
          </a:p>
          <a:p>
            <a:endParaRPr lang="en-US" sz="2800" dirty="0"/>
          </a:p>
          <a:p>
            <a:r>
              <a:rPr lang="en-US" sz="2800" dirty="0"/>
              <a:t>Be aware of Seizure precautions &amp; rescue medications if indicated</a:t>
            </a:r>
          </a:p>
          <a:p>
            <a:endParaRPr lang="en-US" sz="2800" dirty="0"/>
          </a:p>
          <a:p>
            <a:r>
              <a:rPr lang="en-US" sz="2800" dirty="0"/>
              <a:t>Every child with seizures is unique but be aware of common co-existing conditions</a:t>
            </a:r>
          </a:p>
          <a:p>
            <a:endParaRPr lang="en-US" sz="2800" dirty="0"/>
          </a:p>
          <a:p>
            <a:r>
              <a:rPr lang="en-US" sz="2800" dirty="0"/>
              <a:t>OK to ask questions!  Release of Information can be very helpful</a:t>
            </a:r>
          </a:p>
        </p:txBody>
      </p:sp>
    </p:spTree>
    <p:extLst>
      <p:ext uri="{BB962C8B-B14F-4D97-AF65-F5344CB8AC3E}">
        <p14:creationId xmlns:p14="http://schemas.microsoft.com/office/powerpoint/2010/main" val="1347810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D3AD67-4A90-4230-AF81-AC9F0202E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1764"/>
            <a:ext cx="7772400" cy="3488924"/>
          </a:xfrm>
        </p:spPr>
        <p:txBody>
          <a:bodyPr/>
          <a:lstStyle/>
          <a:p>
            <a:r>
              <a:rPr lang="en-US" sz="4400" dirty="0"/>
              <a:t>QUESTIONS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A0279B-8658-4181-94A1-7F4C9770C6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pic>
        <p:nvPicPr>
          <p:cNvPr id="7" name="Graphic 6" descr="Question Mark with solid fill">
            <a:extLst>
              <a:ext uri="{FF2B5EF4-FFF2-40B4-BE49-F238E27FC236}">
                <a16:creationId xmlns:a16="http://schemas.microsoft.com/office/drawing/2014/main" id="{8CB1EE49-7613-43A2-A4CF-A6026B0A0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14800" y="4409982"/>
            <a:ext cx="914400" cy="914400"/>
          </a:xfrm>
          <a:prstGeom prst="rect">
            <a:avLst/>
          </a:prstGeom>
        </p:spPr>
      </p:pic>
      <p:pic>
        <p:nvPicPr>
          <p:cNvPr id="8" name="Graphic 7" descr="Question Mark with solid fill">
            <a:extLst>
              <a:ext uri="{FF2B5EF4-FFF2-40B4-BE49-F238E27FC236}">
                <a16:creationId xmlns:a16="http://schemas.microsoft.com/office/drawing/2014/main" id="{A9FF6508-56DA-4557-B4BF-690080507F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43100" y="3952782"/>
            <a:ext cx="914400" cy="914400"/>
          </a:xfrm>
          <a:prstGeom prst="rect">
            <a:avLst/>
          </a:prstGeom>
        </p:spPr>
      </p:pic>
      <p:pic>
        <p:nvPicPr>
          <p:cNvPr id="9" name="Graphic 8" descr="Question Mark with solid fill">
            <a:extLst>
              <a:ext uri="{FF2B5EF4-FFF2-40B4-BE49-F238E27FC236}">
                <a16:creationId xmlns:a16="http://schemas.microsoft.com/office/drawing/2014/main" id="{EFAAE037-052E-4D1D-B778-F6E3881CF7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4400" y="2448017"/>
            <a:ext cx="914401" cy="980983"/>
          </a:xfrm>
          <a:prstGeom prst="rect">
            <a:avLst/>
          </a:prstGeom>
        </p:spPr>
      </p:pic>
      <p:pic>
        <p:nvPicPr>
          <p:cNvPr id="10" name="Graphic 9" descr="Question Mark with solid fill">
            <a:extLst>
              <a:ext uri="{FF2B5EF4-FFF2-40B4-BE49-F238E27FC236}">
                <a16:creationId xmlns:a16="http://schemas.microsoft.com/office/drawing/2014/main" id="{654F6AD4-2403-4051-9539-9F11F4B021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33234" y="3866226"/>
            <a:ext cx="914400" cy="914400"/>
          </a:xfrm>
          <a:prstGeom prst="rect">
            <a:avLst/>
          </a:prstGeom>
        </p:spPr>
      </p:pic>
      <p:pic>
        <p:nvPicPr>
          <p:cNvPr id="11" name="Graphic 10" descr="Question Mark with solid fill">
            <a:extLst>
              <a:ext uri="{FF2B5EF4-FFF2-40B4-BE49-F238E27FC236}">
                <a16:creationId xmlns:a16="http://schemas.microsoft.com/office/drawing/2014/main" id="{259113D6-78E8-4CBA-B0C1-DB79303C6A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017799" y="23503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1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"/>
          <p:cNvSpPr txBox="1">
            <a:spLocks noGrp="1"/>
          </p:cNvSpPr>
          <p:nvPr>
            <p:ph type="title"/>
          </p:nvPr>
        </p:nvSpPr>
        <p:spPr>
          <a:xfrm>
            <a:off x="808182" y="1529730"/>
            <a:ext cx="5037748" cy="75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31126"/>
              </a:buClr>
              <a:buSzPts val="2800"/>
              <a:buFont typeface="Arial"/>
              <a:buNone/>
            </a:pPr>
            <a:r>
              <a:rPr lang="en-US" sz="3200" b="1" dirty="0"/>
              <a:t>Disclosure</a:t>
            </a:r>
            <a:endParaRPr sz="3200" b="1" dirty="0"/>
          </a:p>
        </p:txBody>
      </p:sp>
      <p:sp>
        <p:nvSpPr>
          <p:cNvPr id="45" name="Google Shape;45;p2"/>
          <p:cNvSpPr txBox="1">
            <a:spLocks noGrp="1"/>
          </p:cNvSpPr>
          <p:nvPr>
            <p:ph type="body" idx="1"/>
          </p:nvPr>
        </p:nvSpPr>
        <p:spPr>
          <a:xfrm>
            <a:off x="457200" y="2421442"/>
            <a:ext cx="8229600" cy="176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dirty="0"/>
              <a:t>I have no relevant financial relationships to disclose. </a:t>
            </a:r>
            <a:endParaRPr sz="2800" dirty="0">
              <a:solidFill>
                <a:srgbClr val="031948"/>
              </a:solidFill>
            </a:endParaRPr>
          </a:p>
        </p:txBody>
      </p:sp>
      <p:sp>
        <p:nvSpPr>
          <p:cNvPr id="46" name="Google Shape;4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 txBox="1">
            <a:spLocks noGrp="1"/>
          </p:cNvSpPr>
          <p:nvPr>
            <p:ph type="title"/>
          </p:nvPr>
        </p:nvSpPr>
        <p:spPr>
          <a:xfrm>
            <a:off x="694944" y="1088177"/>
            <a:ext cx="5037748" cy="75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31126"/>
              </a:buClr>
              <a:buSzPts val="2800"/>
              <a:buFont typeface="Arial"/>
              <a:buNone/>
            </a:pPr>
            <a:r>
              <a:rPr lang="en-US" sz="3200" b="1" dirty="0">
                <a:solidFill>
                  <a:schemeClr val="tx1"/>
                </a:solidFill>
              </a:rPr>
              <a:t>Objectives 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52" name="Google Shape;52;p3"/>
          <p:cNvSpPr txBox="1">
            <a:spLocks noGrp="1"/>
          </p:cNvSpPr>
          <p:nvPr>
            <p:ph type="body" idx="1"/>
          </p:nvPr>
        </p:nvSpPr>
        <p:spPr>
          <a:xfrm>
            <a:off x="694944" y="2194747"/>
            <a:ext cx="7991856" cy="2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482600" indent="-457200">
              <a:buFont typeface="+mj-lt"/>
              <a:buAutoNum type="arabicPeriod"/>
            </a:pPr>
            <a:r>
              <a:rPr lang="en-US" sz="3400" dirty="0"/>
              <a:t>Understand why seizures can look so differently (classification)</a:t>
            </a:r>
          </a:p>
          <a:p>
            <a:pPr marL="482600" indent="-457200">
              <a:buFont typeface="+mj-lt"/>
              <a:buAutoNum type="arabicPeriod"/>
            </a:pPr>
            <a:r>
              <a:rPr lang="en-US" sz="3400" dirty="0"/>
              <a:t>Recognize  typical characteristics of most common seizure types</a:t>
            </a:r>
          </a:p>
          <a:p>
            <a:pPr marL="482600" indent="-457200">
              <a:buFont typeface="+mj-lt"/>
              <a:buAutoNum type="arabicPeriod"/>
            </a:pPr>
            <a:r>
              <a:rPr lang="en-US" sz="3400" dirty="0"/>
              <a:t>Steps to keep students safe during seizure</a:t>
            </a:r>
          </a:p>
          <a:p>
            <a:pPr marL="482600" indent="-457200">
              <a:buFont typeface="+mj-lt"/>
              <a:buAutoNum type="arabicPeriod"/>
            </a:pPr>
            <a:r>
              <a:rPr lang="en-US" sz="3400" dirty="0"/>
              <a:t>Rescue medications commonly used in students with seizures</a:t>
            </a:r>
          </a:p>
          <a:p>
            <a:pPr marL="3429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endParaRPr sz="2800" dirty="0"/>
          </a:p>
        </p:txBody>
      </p:sp>
      <p:sp>
        <p:nvSpPr>
          <p:cNvPr id="53" name="Google Shape;53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>
            <a:spLocks noGrp="1"/>
          </p:cNvSpPr>
          <p:nvPr>
            <p:ph type="title"/>
          </p:nvPr>
        </p:nvSpPr>
        <p:spPr>
          <a:xfrm>
            <a:off x="375212" y="274639"/>
            <a:ext cx="8311588" cy="750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31126"/>
              </a:buClr>
              <a:buSzPts val="2800"/>
              <a:buFont typeface="Arial"/>
              <a:buNone/>
            </a:pPr>
            <a:r>
              <a:rPr lang="en-US" sz="3200" b="1" dirty="0"/>
              <a:t>Example #1</a:t>
            </a:r>
            <a:endParaRPr sz="3200" b="1" dirty="0"/>
          </a:p>
        </p:txBody>
      </p:sp>
      <p:sp>
        <p:nvSpPr>
          <p:cNvPr id="59" name="Google Shape;5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6" name="Online Media 1" title="Tonic clonic seizure in  7yr old Jakey">
            <a:hlinkClick r:id="" action="ppaction://media"/>
            <a:extLst>
              <a:ext uri="{FF2B5EF4-FFF2-40B4-BE49-F238E27FC236}">
                <a16:creationId xmlns:a16="http://schemas.microsoft.com/office/drawing/2014/main" id="{8A3A1A39-5EFC-484A-814A-90D34EA24BD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73823" y="1413076"/>
            <a:ext cx="6615404" cy="3666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49BE-6933-46A8-A963-EB87FC0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4A8B3-F373-4792-A572-9404138D46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5" name="Online Media 1" title="SEIZURES I HAD OVER THE HOLIDAYS">
            <a:hlinkClick r:id="" action="ppaction://media"/>
            <a:extLst>
              <a:ext uri="{FF2B5EF4-FFF2-40B4-BE49-F238E27FC236}">
                <a16:creationId xmlns:a16="http://schemas.microsoft.com/office/drawing/2014/main" id="{AB4BF2AF-BAA4-47F6-B4F9-73C91F3C7B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0427" y="1437430"/>
            <a:ext cx="6053847" cy="398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8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9196-0E74-4B6D-BC2A-3DD1B89D1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FC791-643C-48EF-94A4-7A9E1F20E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pic>
        <p:nvPicPr>
          <p:cNvPr id="5" name="Online Media 1" title="Absence Seizure">
            <a:hlinkClick r:id="" action="ppaction://media"/>
            <a:extLst>
              <a:ext uri="{FF2B5EF4-FFF2-40B4-BE49-F238E27FC236}">
                <a16:creationId xmlns:a16="http://schemas.microsoft.com/office/drawing/2014/main" id="{53B513A6-AF86-450F-9A1A-BBA863936A5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61174" y="1751608"/>
            <a:ext cx="7565922" cy="35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0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67B11-2BCE-45D5-BC88-8032563E7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Know the Facts!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103666-A874-4ADA-91B0-67BBD23CF8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AF212-F44F-4698-ABAA-7835D37BD5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Epilepsy?  </a:t>
            </a:r>
          </a:p>
          <a:p>
            <a:r>
              <a:rPr lang="en-US" sz="2800" dirty="0"/>
              <a:t>1:100 people have Epilepsy in the US</a:t>
            </a:r>
          </a:p>
          <a:p>
            <a:r>
              <a:rPr lang="en-US" sz="2800" dirty="0"/>
              <a:t>470,000 children &lt;14 years old in US have Epilepsy</a:t>
            </a:r>
          </a:p>
          <a:p>
            <a:r>
              <a:rPr lang="en-US" sz="2800" dirty="0"/>
              <a:t>For some may be temporary problem or may outgrow in a few years, others may be lifelong</a:t>
            </a:r>
          </a:p>
          <a:p>
            <a:r>
              <a:rPr lang="en-US" sz="2800" dirty="0"/>
              <a:t>Some may have good control on 1 med, others may take multiple medications or be considered “refractory”</a:t>
            </a:r>
          </a:p>
          <a:p>
            <a:pPr marL="25400" indent="0">
              <a:buNone/>
            </a:pP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52678-ECB2-407B-95DE-C9EC8A0F0755}"/>
              </a:ext>
            </a:extLst>
          </p:cNvPr>
          <p:cNvSpPr txBox="1"/>
          <p:nvPr/>
        </p:nvSpPr>
        <p:spPr>
          <a:xfrm>
            <a:off x="4820574" y="5825474"/>
            <a:ext cx="4048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Epilepsy Foundation, www.epilepsy.com</a:t>
            </a:r>
          </a:p>
        </p:txBody>
      </p:sp>
    </p:spTree>
    <p:extLst>
      <p:ext uri="{BB962C8B-B14F-4D97-AF65-F5344CB8AC3E}">
        <p14:creationId xmlns:p14="http://schemas.microsoft.com/office/powerpoint/2010/main" val="193510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B8EEC-3915-480C-A328-DC008E40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do these seizures look so differently?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A43BE4-3C7A-4F53-84C5-4F6D848D65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C72BD6-6623-4B28-9329-5CB5C1F5E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812" y="1168400"/>
            <a:ext cx="3762375" cy="520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9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D4D5-CC50-450E-8597-A69F297A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Seizure Classification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70D68-DE5A-4018-B956-41C2625CB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84227"/>
            <a:ext cx="4116261" cy="4941936"/>
          </a:xfrm>
        </p:spPr>
        <p:txBody>
          <a:bodyPr>
            <a:normAutofit/>
          </a:bodyPr>
          <a:lstStyle/>
          <a:p>
            <a:r>
              <a:rPr lang="en-US" b="1" dirty="0"/>
              <a:t>Generalized:</a:t>
            </a:r>
          </a:p>
          <a:p>
            <a:endParaRPr lang="en-US" dirty="0"/>
          </a:p>
          <a:p>
            <a:r>
              <a:rPr lang="en-US" sz="2200" dirty="0"/>
              <a:t>Seizures that occur in both hemispheres of the brain</a:t>
            </a:r>
            <a:endParaRPr lang="en-US" dirty="0"/>
          </a:p>
          <a:p>
            <a:r>
              <a:rPr lang="en-US" sz="2200" dirty="0"/>
              <a:t>Examples:</a:t>
            </a:r>
          </a:p>
          <a:p>
            <a:pPr lvl="1"/>
            <a:r>
              <a:rPr lang="en-US" sz="2200" dirty="0"/>
              <a:t>*Generalized tonic-</a:t>
            </a:r>
            <a:r>
              <a:rPr lang="en-US" sz="2200" dirty="0" err="1"/>
              <a:t>clonic</a:t>
            </a:r>
            <a:endParaRPr lang="en-US" sz="2200" dirty="0"/>
          </a:p>
          <a:p>
            <a:pPr lvl="1"/>
            <a:r>
              <a:rPr lang="en-US" sz="2200" dirty="0"/>
              <a:t>*Absence</a:t>
            </a:r>
          </a:p>
          <a:p>
            <a:pPr lvl="1"/>
            <a:r>
              <a:rPr lang="en-US" sz="2200" dirty="0"/>
              <a:t>Tonic</a:t>
            </a:r>
          </a:p>
          <a:p>
            <a:pPr lvl="1"/>
            <a:r>
              <a:rPr lang="en-US" sz="2200" dirty="0"/>
              <a:t>Atonic</a:t>
            </a:r>
          </a:p>
          <a:p>
            <a:pPr lvl="1"/>
            <a:r>
              <a:rPr lang="en-US" sz="2200" dirty="0"/>
              <a:t>Myoclonic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3CC0D-4A1A-4355-8AC0-8ED2C1FBB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A3EF06-3EAE-499E-B947-A2EDC072863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495069" y="1313239"/>
            <a:ext cx="4116261" cy="4683912"/>
          </a:xfrm>
        </p:spPr>
        <p:txBody>
          <a:bodyPr>
            <a:normAutofit fontScale="25000" lnSpcReduction="20000"/>
          </a:bodyPr>
          <a:lstStyle/>
          <a:p>
            <a:pPr marL="400050"/>
            <a:r>
              <a:rPr lang="en-US" sz="12800" b="1" dirty="0"/>
              <a:t>Focal </a:t>
            </a:r>
          </a:p>
          <a:p>
            <a:pPr marL="0" indent="0">
              <a:buNone/>
            </a:pPr>
            <a:r>
              <a:rPr lang="en-US" sz="4800" b="1" dirty="0"/>
              <a:t>(Previously referred to as Partial)</a:t>
            </a:r>
          </a:p>
          <a:p>
            <a:pPr marL="0" indent="0">
              <a:buNone/>
            </a:pPr>
            <a:endParaRPr lang="en-US" sz="2900" b="1" dirty="0"/>
          </a:p>
          <a:p>
            <a:pPr marL="400050"/>
            <a:endParaRPr lang="en-US" dirty="0"/>
          </a:p>
          <a:p>
            <a:pPr marL="400050"/>
            <a:r>
              <a:rPr lang="en-US" sz="8000" dirty="0"/>
              <a:t>A seizure that is isolated to a region or hemisphere in the brain</a:t>
            </a:r>
          </a:p>
          <a:p>
            <a:pPr marL="400050"/>
            <a:r>
              <a:rPr lang="en-US" sz="8000" dirty="0"/>
              <a:t>Examples: </a:t>
            </a:r>
          </a:p>
          <a:p>
            <a:pPr marL="400050"/>
            <a:endParaRPr lang="en-US" sz="8000" dirty="0"/>
          </a:p>
          <a:p>
            <a:pPr marL="800100" lvl="1"/>
            <a:r>
              <a:rPr lang="en-US" sz="8000" dirty="0"/>
              <a:t>1)  Focal Aware (Simple Partial) </a:t>
            </a:r>
          </a:p>
          <a:p>
            <a:pPr marL="1200150" lvl="2"/>
            <a:r>
              <a:rPr lang="en-US" sz="4800" dirty="0">
                <a:solidFill>
                  <a:srgbClr val="C00000"/>
                </a:solidFill>
              </a:rPr>
              <a:t>No loss of consciousness</a:t>
            </a:r>
          </a:p>
          <a:p>
            <a:pPr marL="1200150" lvl="2"/>
            <a:endParaRPr lang="en-US" sz="8000" dirty="0"/>
          </a:p>
          <a:p>
            <a:pPr marL="800100" lvl="1"/>
            <a:r>
              <a:rPr lang="en-US" sz="8000" dirty="0"/>
              <a:t>2)  Focal Unaware (Complex    Partial) </a:t>
            </a:r>
          </a:p>
          <a:p>
            <a:pPr marL="1200150" lvl="2"/>
            <a:r>
              <a:rPr lang="en-US" sz="4800" dirty="0">
                <a:solidFill>
                  <a:srgbClr val="C00000"/>
                </a:solidFill>
              </a:rPr>
              <a:t>+LOC  or loss of awareness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146FCC-1DA3-4A43-A062-52BCD35F5CCB}"/>
              </a:ext>
            </a:extLst>
          </p:cNvPr>
          <p:cNvSpPr txBox="1"/>
          <p:nvPr/>
        </p:nvSpPr>
        <p:spPr>
          <a:xfrm>
            <a:off x="1526959" y="5818386"/>
            <a:ext cx="6320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*Focal seizures can stay Focal OR can secondarily generalize*</a:t>
            </a:r>
          </a:p>
        </p:txBody>
      </p:sp>
    </p:spTree>
    <p:extLst>
      <p:ext uri="{BB962C8B-B14F-4D97-AF65-F5344CB8AC3E}">
        <p14:creationId xmlns:p14="http://schemas.microsoft.com/office/powerpoint/2010/main" val="227830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SM Health 12-2014">
      <a:dk1>
        <a:srgbClr val="02255B"/>
      </a:dk1>
      <a:lt1>
        <a:srgbClr val="FFFFFF"/>
      </a:lt1>
      <a:dk2>
        <a:srgbClr val="00839B"/>
      </a:dk2>
      <a:lt2>
        <a:srgbClr val="B3B2B1"/>
      </a:lt2>
      <a:accent1>
        <a:srgbClr val="E15829"/>
      </a:accent1>
      <a:accent2>
        <a:srgbClr val="0083A2"/>
      </a:accent2>
      <a:accent3>
        <a:srgbClr val="77777A"/>
      </a:accent3>
      <a:accent4>
        <a:srgbClr val="F6B221"/>
      </a:accent4>
      <a:accent5>
        <a:srgbClr val="752F8A"/>
      </a:accent5>
      <a:accent6>
        <a:srgbClr val="8B2332"/>
      </a:accent6>
      <a:hlink>
        <a:srgbClr val="4D8DBE"/>
      </a:hlink>
      <a:folHlink>
        <a:srgbClr val="F6B22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766</Words>
  <Application>Microsoft Office PowerPoint</Application>
  <PresentationFormat>On-screen Show (4:3)</PresentationFormat>
  <Paragraphs>129</Paragraphs>
  <Slides>15</Slides>
  <Notes>4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Noto Sans Symbols</vt:lpstr>
      <vt:lpstr>Office Theme</vt:lpstr>
      <vt:lpstr>Seizure!   Identification and Emergency Management                                                                      Kelly M Schober, RN, MSN, CPNP, APRN                                   Pediatric Neurology                                   SSM Cardinal Glennon Children’s Hospital                                   Kelly.Schober@ssmhealth.com                                   314-577-5338 office </vt:lpstr>
      <vt:lpstr>Disclosure</vt:lpstr>
      <vt:lpstr>Objectives </vt:lpstr>
      <vt:lpstr>Example #1</vt:lpstr>
      <vt:lpstr>Example #2</vt:lpstr>
      <vt:lpstr>Example #3</vt:lpstr>
      <vt:lpstr>Know the Facts!</vt:lpstr>
      <vt:lpstr>Why do these seizures look so differently?</vt:lpstr>
      <vt:lpstr>Seizure Classification</vt:lpstr>
      <vt:lpstr>How to describe? Brief and basic!</vt:lpstr>
      <vt:lpstr>It’s a seizure, now what?</vt:lpstr>
      <vt:lpstr>More to “Do’s”!   Seizure Action Plan and Rescue Medication</vt:lpstr>
      <vt:lpstr>Co-morbidities of Epilepsy </vt:lpstr>
      <vt:lpstr>Thank you for partnering with us to support students with seizures!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Isringhaus</dc:creator>
  <cp:lastModifiedBy>Schober, Kelly</cp:lastModifiedBy>
  <cp:revision>17</cp:revision>
  <dcterms:created xsi:type="dcterms:W3CDTF">2015-07-15T17:55:46Z</dcterms:created>
  <dcterms:modified xsi:type="dcterms:W3CDTF">2023-03-01T21:24:57Z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0x0101006B33A1E016357546AAEDD8684A2B3102</vt:lpwstr>
  </property>
</Properties>
</file>